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226"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006580"/>
    <a:srgbClr val="0096A9"/>
    <a:srgbClr val="004E59"/>
    <a:srgbClr val="C0C0C0"/>
    <a:srgbClr val="D9D9D9"/>
    <a:srgbClr val="B0B0B0"/>
    <a:srgbClr val="FFFFFF"/>
    <a:srgbClr val="235A5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12" y="64"/>
      </p:cViewPr>
      <p:guideLst>
        <p:guide pos="288"/>
        <p:guide pos="8928"/>
        <p:guide pos="6768"/>
        <p:guide pos="2448"/>
        <p:guide orient="horz" pos="4728"/>
        <p:guide orient="horz" pos="9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customXml" Target="../customXml/item4.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5/27/2020</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5/27/2020</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1626176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5/27/2020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5/27/2020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5/27/2020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5/27/2020</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5/27/2020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5/27/2020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5/27/2020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5/27/2020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5/27/2020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5/27/2020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5/27/2020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5/27/2020</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hyperlink" Target="mailto:Clay.Morscheck@northwestfcs.com" TargetMode="Externa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Image result for ipad pro">
            <a:extLst>
              <a:ext uri="{FF2B5EF4-FFF2-40B4-BE49-F238E27FC236}">
                <a16:creationId xmlns:a16="http://schemas.microsoft.com/office/drawing/2014/main" id="{724B024F-9D4C-47F4-9D11-6F9B1F1D0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814" y="2991449"/>
            <a:ext cx="3117266" cy="4337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96427" y="1690313"/>
            <a:ext cx="7999683" cy="1323439"/>
          </a:xfrm>
          <a:prstGeom prst="rect">
            <a:avLst/>
          </a:prstGeom>
          <a:noFill/>
        </p:spPr>
        <p:txBody>
          <a:bodyPr wrap="square" rtlCol="0" anchor="t">
            <a:spAutoFit/>
          </a:bodyPr>
          <a:lstStyle/>
          <a:p>
            <a:r>
              <a:rPr lang="en-US" sz="2400" b="1" dirty="0">
                <a:solidFill>
                  <a:srgbClr val="0096A9"/>
                </a:solidFill>
                <a:latin typeface="Segoe UI"/>
                <a:cs typeface="Segoe UI"/>
              </a:rPr>
              <a:t>Who They Are</a:t>
            </a:r>
            <a:br>
              <a:rPr lang="en-US" sz="1800" dirty="0">
                <a:latin typeface="Segoe UI Light" panose="020B0502040204020203" pitchFamily="34" charset="0"/>
                <a:ea typeface="MS Mincho" panose="02020609040205080304" pitchFamily="49" charset="-128"/>
                <a:cs typeface="Segoe UI Light" panose="020B0502040204020203" pitchFamily="34" charset="0"/>
              </a:rPr>
            </a:br>
            <a:r>
              <a:rPr lang="en-US" sz="1400" dirty="0">
                <a:latin typeface="Segoe UI"/>
                <a:cs typeface="Segoe UI"/>
              </a:rPr>
              <a:t>Northwest Farm Credit Service specializes in agricultural lender and crop insurance providers. They have locations spread across Oregon, Washington, Idaho, Montana, and have over 800 employees.  They used an on-premise legacy version of SharePoint for years and wanted a major refresh that could promote better collaboration and functionality across all departments.   </a:t>
            </a:r>
          </a:p>
        </p:txBody>
      </p:sp>
      <p:sp>
        <p:nvSpPr>
          <p:cNvPr id="9" name="Title 1"/>
          <p:cNvSpPr txBox="1">
            <a:spLocks/>
          </p:cNvSpPr>
          <p:nvPr/>
        </p:nvSpPr>
        <p:spPr>
          <a:xfrm>
            <a:off x="522269" y="277137"/>
            <a:ext cx="14316677"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dirty="0">
                <a:solidFill>
                  <a:schemeClr val="bg1"/>
                </a:solidFill>
              </a:rPr>
              <a:t>Northwest Farms Credit Services – Corporate Intranet</a:t>
            </a:r>
          </a:p>
        </p:txBody>
      </p:sp>
      <p:sp>
        <p:nvSpPr>
          <p:cNvPr id="10" name="TextBox 9"/>
          <p:cNvSpPr txBox="1"/>
          <p:nvPr/>
        </p:nvSpPr>
        <p:spPr>
          <a:xfrm>
            <a:off x="391269" y="3220771"/>
            <a:ext cx="7814268" cy="2769989"/>
          </a:xfrm>
          <a:prstGeom prst="rect">
            <a:avLst/>
          </a:prstGeom>
          <a:noFill/>
        </p:spPr>
        <p:txBody>
          <a:bodyPr wrap="square" rtlCol="0" anchor="t">
            <a:spAutoFit/>
          </a:bodyPr>
          <a:lstStyle/>
          <a:p>
            <a:pPr lvl="0"/>
            <a:r>
              <a:rPr lang="en-US" sz="2400" b="1" dirty="0">
                <a:solidFill>
                  <a:srgbClr val="0096A9"/>
                </a:solidFill>
                <a:latin typeface="Segoe UI"/>
                <a:cs typeface="Segoe UI"/>
              </a:rPr>
              <a:t>What Affirma Did</a:t>
            </a:r>
            <a:endParaRPr lang="en-US" sz="2400" dirty="0">
              <a:solidFill>
                <a:srgbClr val="F75714"/>
              </a:solidFill>
              <a:latin typeface="Segoe UI"/>
              <a:ea typeface="MS Mincho" panose="02020609040205080304" pitchFamily="49" charset="-128"/>
              <a:cs typeface="Segoe UI"/>
            </a:endParaRPr>
          </a:p>
          <a:p>
            <a:r>
              <a:rPr lang="en-US" sz="1400" dirty="0">
                <a:latin typeface="Segoe UI"/>
                <a:cs typeface="Segoe UI"/>
              </a:rPr>
              <a:t>Northwest Farm </a:t>
            </a:r>
            <a:r>
              <a:rPr lang="en-US" sz="1400" dirty="0">
                <a:cs typeface="Segoe UI"/>
              </a:rPr>
              <a:t>Credit Service’s old intranet was solely used as a document repository (with bugged links, broken navigation, and unrestricted access.  They were looking for a partner to help migrate their intranet onto the latest version of SharePoint online.  Once migrated they needed training and support around best practices for</a:t>
            </a:r>
            <a:r>
              <a:rPr lang="en-US" sz="1400" dirty="0">
                <a:latin typeface="Segoe UI"/>
                <a:cs typeface="Segoe UI"/>
              </a:rPr>
              <a:t> o365 features, flow, teams, delve, etc.  NWFCS also was looking to increase collaboration and user adoption, Affirma proposed building their new intranet using modern sites, but with custom design to completely re-design their intranet to maximize user adoption and functionality. </a:t>
            </a:r>
          </a:p>
          <a:p>
            <a:endParaRPr lang="en-US" sz="1400" dirty="0">
              <a:latin typeface="Segoe UI"/>
              <a:cs typeface="Segoe UI"/>
            </a:endParaRPr>
          </a:p>
          <a:p>
            <a:endParaRPr lang="en-US" sz="1400" dirty="0">
              <a:latin typeface="Segoe UI"/>
              <a:cs typeface="Segoe UI"/>
            </a:endParaRPr>
          </a:p>
          <a:p>
            <a:r>
              <a:rPr lang="en-US" sz="2400" b="1" dirty="0">
                <a:solidFill>
                  <a:srgbClr val="0096A9"/>
                </a:solidFill>
                <a:latin typeface="Segoe UI"/>
                <a:cs typeface="Segoe UI"/>
              </a:rPr>
              <a:t>Contact Information</a:t>
            </a:r>
          </a:p>
        </p:txBody>
      </p:sp>
      <p:pic>
        <p:nvPicPr>
          <p:cNvPr id="1026" name="Picture 2" descr="Image result for Northwest Farm credit">
            <a:extLst>
              <a:ext uri="{FF2B5EF4-FFF2-40B4-BE49-F238E27FC236}">
                <a16:creationId xmlns:a16="http://schemas.microsoft.com/office/drawing/2014/main" id="{6AC50CAE-597A-47FB-B4BB-0CFDD7E42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956" y="1366631"/>
            <a:ext cx="4706487" cy="15593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6E68E5E-CC4F-4DDF-BA9B-004F41449DF5}"/>
              </a:ext>
            </a:extLst>
          </p:cNvPr>
          <p:cNvPicPr/>
          <p:nvPr/>
        </p:nvPicPr>
        <p:blipFill>
          <a:blip r:embed="rId5"/>
          <a:stretch>
            <a:fillRect/>
          </a:stretch>
        </p:blipFill>
        <p:spPr>
          <a:xfrm>
            <a:off x="10302240" y="3286755"/>
            <a:ext cx="2786744" cy="3762102"/>
          </a:xfrm>
          <a:prstGeom prst="rect">
            <a:avLst/>
          </a:prstGeom>
          <a:no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CD44E3AA-9B1F-4EEB-AA4E-C2A021144EDC}"/>
              </a:ext>
            </a:extLst>
          </p:cNvPr>
          <p:cNvSpPr/>
          <p:nvPr/>
        </p:nvSpPr>
        <p:spPr>
          <a:xfrm>
            <a:off x="391269" y="5990760"/>
            <a:ext cx="7315200" cy="954107"/>
          </a:xfrm>
          <a:prstGeom prst="rect">
            <a:avLst/>
          </a:prstGeom>
        </p:spPr>
        <p:txBody>
          <a:bodyPr>
            <a:spAutoFit/>
          </a:bodyPr>
          <a:lstStyle/>
          <a:p>
            <a:r>
              <a:rPr lang="en-US" sz="1400" dirty="0">
                <a:latin typeface="Segoe UI"/>
                <a:cs typeface="Segoe UI"/>
              </a:rPr>
              <a:t>Name: </a:t>
            </a:r>
            <a:r>
              <a:rPr lang="en-US" sz="1400" dirty="0">
                <a:solidFill>
                  <a:srgbClr val="2B2B2B"/>
                </a:solidFill>
                <a:cs typeface="Segoe UI"/>
              </a:rPr>
              <a:t>Clay E. Morscheck</a:t>
            </a:r>
          </a:p>
          <a:p>
            <a:r>
              <a:rPr lang="en-US" sz="1400" dirty="0">
                <a:solidFill>
                  <a:srgbClr val="2B2B2B"/>
                </a:solidFill>
                <a:cs typeface="Segoe UI"/>
              </a:rPr>
              <a:t>Title: VP Project Management and Technology</a:t>
            </a:r>
          </a:p>
          <a:p>
            <a:r>
              <a:rPr lang="en-US" sz="1400" dirty="0">
                <a:latin typeface="Segoe UI"/>
                <a:cs typeface="Segoe UI"/>
              </a:rPr>
              <a:t>Email: </a:t>
            </a:r>
            <a:r>
              <a:rPr lang="en-US" sz="1400" dirty="0">
                <a:latin typeface="Segoe UI"/>
                <a:cs typeface="Segoe UI"/>
                <a:hlinkClick r:id="rId6">
                  <a:extLst>
                    <a:ext uri="{A12FA001-AC4F-418D-AE19-62706E023703}">
                      <ahyp:hlinkClr xmlns:ahyp="http://schemas.microsoft.com/office/drawing/2018/hyperlinkcolor" val="tx"/>
                    </a:ext>
                  </a:extLst>
                </a:hlinkClick>
              </a:rPr>
              <a:t>Clay.Morscheck@northwestfcs.com</a:t>
            </a:r>
            <a:r>
              <a:rPr lang="en-US" sz="1400" dirty="0">
                <a:latin typeface="Segoe UI"/>
                <a:cs typeface="Segoe UI"/>
              </a:rPr>
              <a:t>  </a:t>
            </a:r>
            <a:br>
              <a:rPr lang="en-US" u="sng" dirty="0"/>
            </a:br>
            <a:r>
              <a:rPr lang="en-US" sz="1400" dirty="0">
                <a:latin typeface="Segoe UI"/>
                <a:cs typeface="Segoe UI"/>
              </a:rPr>
              <a:t>Phone: (509) 340 5489</a:t>
            </a:r>
          </a:p>
        </p:txBody>
      </p:sp>
    </p:spTree>
    <p:extLst>
      <p:ext uri="{BB962C8B-B14F-4D97-AF65-F5344CB8AC3E}">
        <p14:creationId xmlns:p14="http://schemas.microsoft.com/office/powerpoint/2010/main" val="1439896505"/>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xsi:nil="true"/>
    <Industries xmlns="f0ee8362-fa7e-4bc9-ab88-7dcfb17cb19b">
      <Value>Financial Services</Value>
    </Industries>
    <Notes0 xmlns="f0ee8362-fa7e-4bc9-ab88-7dcfb17cb19b" xsi:nil="true"/>
    <Named_x0020_Account xmlns="f0ee8362-fa7e-4bc9-ab88-7dcfb17cb19b" xsi:nil="true"/>
    <PlatTech xmlns="f0ee8362-fa7e-4bc9-ab88-7dcfb17cb19b" xsi:nil="true"/>
    <ApprovedByClient xmlns="f0ee8362-fa7e-4bc9-ab88-7dcfb17cb19b">false</ApprovedByClient>
    <ProjectCompletionDate xmlns="f0ee8362-fa7e-4bc9-ab88-7dcfb17cb19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purl.org/dc/dcmitype/"/>
    <ds:schemaRef ds:uri="http://www.w3.org/XML/1998/namespace"/>
    <ds:schemaRef ds:uri="http://schemas.microsoft.com/office/2006/metadata/properties"/>
    <ds:schemaRef ds:uri="54243e05-8da7-404c-85e0-0480aaa26276"/>
    <ds:schemaRef ds:uri="7b4220d0-7dfa-4105-8a9f-61778b1dcc88"/>
    <ds:schemaRef ds:uri="357972b2-b7ed-48bc-bbb4-0804bacba9d2"/>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187D7DC-1D6D-4DAD-9AAA-A29B4CDAF61A}"/>
</file>

<file path=customXml/itemProps3.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4.xml><?xml version="1.0" encoding="utf-8"?>
<ds:datastoreItem xmlns:ds="http://schemas.openxmlformats.org/officeDocument/2006/customXml" ds:itemID="{2966FD78-91DF-4A28-9720-ADE508F94984}"/>
</file>

<file path=docProps/app.xml><?xml version="1.0" encoding="utf-8"?>
<Properties xmlns="http://schemas.openxmlformats.org/officeDocument/2006/extended-properties" xmlns:vt="http://schemas.openxmlformats.org/officeDocument/2006/docPropsVTypes">
  <Template/>
  <TotalTime>1247</TotalTime>
  <Words>134</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Segoe UI</vt:lpstr>
      <vt:lpstr>Segoe UI Semilight</vt:lpstr>
      <vt:lpstr>Segoe UI Light</vt:lpstr>
      <vt:lpstr>Calibri</vt:lpstr>
      <vt:lpstr>Arial</vt:lpstr>
      <vt:lpstr>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Altura Credit Union - Q&amp;A (Modern vs Custom sites)</dc:title>
  <dc:creator>Nory Kotrasa</dc:creator>
  <cp:lastModifiedBy>Elizabeth Morgan</cp:lastModifiedBy>
  <cp:revision>13</cp:revision>
  <cp:lastPrinted>2016-10-17T19:50:15Z</cp:lastPrinted>
  <dcterms:created xsi:type="dcterms:W3CDTF">2013-12-05T17:26:23Z</dcterms:created>
  <dcterms:modified xsi:type="dcterms:W3CDTF">2020-05-27T19:06:55Z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SharedWithUsers">
    <vt:lpwstr>686;#Mehrad Moeini;#380;#Josh King</vt:lpwstr>
  </property>
  <property fmtid="{D5CDD505-2E9C-101B-9397-08002B2CF9AE}" pid="13" name="xd_ProgID">
    <vt:lpwstr/>
  </property>
  <property fmtid="{D5CDD505-2E9C-101B-9397-08002B2CF9AE}" pid="14" name="ComplianceAssetId">
    <vt:lpwstr/>
  </property>
  <property fmtid="{D5CDD505-2E9C-101B-9397-08002B2CF9AE}" pid="15" name="TemplateUrl">
    <vt:lpwstr/>
  </property>
  <property fmtid="{D5CDD505-2E9C-101B-9397-08002B2CF9AE}" pid="16" name="_SourceUrl">
    <vt:lpwstr/>
  </property>
  <property fmtid="{D5CDD505-2E9C-101B-9397-08002B2CF9AE}" pid="17" name="_SharedFileIndex">
    <vt:lpwstr/>
  </property>
  <property fmtid="{D5CDD505-2E9C-101B-9397-08002B2CF9AE}" pid="18" name="Business Unit">
    <vt:lpwstr/>
  </property>
  <property fmtid="{D5CDD505-2E9C-101B-9397-08002B2CF9AE}" pid="19" name="Industry">
    <vt:lpwstr>50;#Financial Services|380dfaa8-d53c-462e-bba8-940c98746c25</vt:lpwstr>
  </property>
  <property fmtid="{D5CDD505-2E9C-101B-9397-08002B2CF9AE}" pid="20" name="Service_x0020_Offering">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Business_x0020_Unit">
    <vt:lpwstr/>
  </property>
  <property fmtid="{D5CDD505-2E9C-101B-9397-08002B2CF9AE}" pid="25" name="Order">
    <vt:r8>59100</vt:r8>
  </property>
  <property fmtid="{D5CDD505-2E9C-101B-9397-08002B2CF9AE}" pid="26" name="SO">
    <vt:lpwstr>37;#</vt:lpwstr>
  </property>
  <property fmtid="{D5CDD505-2E9C-101B-9397-08002B2CF9AE}" pid="27" name="TriggerFlowInfo">
    <vt:lpwstr/>
  </property>
</Properties>
</file>